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0C4"/>
    <a:srgbClr val="533EA9"/>
    <a:srgbClr val="5D6FC7"/>
    <a:srgbClr val="66FFFF"/>
    <a:srgbClr val="51EE12"/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669797.69999999995</c:v>
                </c:pt>
                <c:pt idx="1">
                  <c:v>464575.4</c:v>
                </c:pt>
                <c:pt idx="2">
                  <c:v>475009.8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669797.69999999995</c:v>
                </c:pt>
                <c:pt idx="1">
                  <c:v>464575.4</c:v>
                </c:pt>
                <c:pt idx="2">
                  <c:v>475009.8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84384"/>
        <c:axId val="33194368"/>
        <c:axId val="0"/>
      </c:bar3DChart>
      <c:catAx>
        <c:axId val="3318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194368"/>
        <c:crosses val="autoZero"/>
        <c:auto val="1"/>
        <c:lblAlgn val="ctr"/>
        <c:lblOffset val="100"/>
        <c:noMultiLvlLbl val="0"/>
      </c:catAx>
      <c:valAx>
        <c:axId val="33194368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3184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810309271192088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136718.70000000001</c:v>
                </c:pt>
                <c:pt idx="1">
                  <c:v>41204.5</c:v>
                </c:pt>
                <c:pt idx="2">
                  <c:v>286652.2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2027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60-4026-BA85-992FA97F05E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148995.20000000001</c:v>
                </c:pt>
                <c:pt idx="1">
                  <c:v>38237.1</c:v>
                </c:pt>
                <c:pt idx="2">
                  <c:v>287777.5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131680.6</c:v>
                </c:pt>
                <c:pt idx="1">
                  <c:v>45169.9</c:v>
                </c:pt>
                <c:pt idx="2">
                  <c:v>492947.20000000001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2025 год</c:v>
                </c:pt>
                <c:pt idx="1">
                  <c:v>Доходы на 2026 год</c:v>
                </c:pt>
                <c:pt idx="2">
                  <c:v>Доходы на 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131680.6</c:v>
                </c:pt>
                <c:pt idx="1">
                  <c:v>136718.70000000001</c:v>
                </c:pt>
                <c:pt idx="2">
                  <c:v>148995.20000000001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2025 год</c:v>
                </c:pt>
                <c:pt idx="1">
                  <c:v>Доходы на 2026 год</c:v>
                </c:pt>
                <c:pt idx="2">
                  <c:v>Доходы на 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\ ##0.0">
                  <c:v>45169.9</c:v>
                </c:pt>
                <c:pt idx="1">
                  <c:v>41204.5</c:v>
                </c:pt>
                <c:pt idx="2">
                  <c:v>38237.1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2025 год</c:v>
                </c:pt>
                <c:pt idx="1">
                  <c:v>Доходы на 2026 год</c:v>
                </c:pt>
                <c:pt idx="2">
                  <c:v>Доходы на 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\ ##0.0">
                  <c:v>492947.20000000001</c:v>
                </c:pt>
                <c:pt idx="1">
                  <c:v>286652.2</c:v>
                </c:pt>
                <c:pt idx="2">
                  <c:v>255255.5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32618752"/>
        <c:axId val="32632832"/>
        <c:axId val="0"/>
      </c:bar3DChart>
      <c:catAx>
        <c:axId val="32618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2632832"/>
        <c:crosses val="autoZero"/>
        <c:auto val="1"/>
        <c:lblAlgn val="ctr"/>
        <c:lblOffset val="100"/>
        <c:noMultiLvlLbl val="0"/>
      </c:catAx>
      <c:valAx>
        <c:axId val="32632832"/>
        <c:scaling>
          <c:orientation val="minMax"/>
        </c:scaling>
        <c:delete val="0"/>
        <c:axPos val="l"/>
        <c:majorGridlines/>
        <c:min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2618752"/>
        <c:crosses val="autoZero"/>
        <c:crossBetween val="between"/>
      </c:valAx>
    </c:plotArea>
    <c:legend>
      <c:legendPos val="b"/>
      <c:layout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528719031218"/>
          <c:y val="9.258951978173717E-2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3-4521-A815-716CCCEC2B9F}"/>
                </c:ext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3-4521-A815-716CCCEC2B9F}"/>
                </c:ext>
              </c:extLst>
            </c:dLbl>
            <c:dLbl>
              <c:idx val="3"/>
              <c:layout>
                <c:manualLayout>
                  <c:x val="0.13323135490855625"/>
                  <c:y val="1.384363055412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3-4521-A815-716CCCEC2B9F}"/>
                </c:ext>
              </c:extLst>
            </c:dLbl>
            <c:dLbl>
              <c:idx val="4"/>
              <c:layout>
                <c:manualLayout>
                  <c:x val="-0.1614522145293549"/>
                  <c:y val="-1.390637611649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3-4521-A815-716CCCEC2B9F}"/>
                </c:ext>
              </c:extLst>
            </c:dLbl>
            <c:dLbl>
              <c:idx val="5"/>
              <c:layout>
                <c:manualLayout>
                  <c:x val="7.9985202589783172E-4"/>
                  <c:y val="-1.233461020205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3-4521-A815-716CCCEC2B9F}"/>
                </c:ext>
              </c:extLst>
            </c:dLbl>
            <c:dLbl>
              <c:idx val="6"/>
              <c:layout>
                <c:manualLayout>
                  <c:x val="1.8435008403321618E-2"/>
                  <c:y val="-3.40045510336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3-4521-A815-716CCCEC2B9F}"/>
                </c:ext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3-4521-A815-716CCCEC2B9F}"/>
                </c:ext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73-4521-A815-716CCCEC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налог</c:v>
                </c:pt>
                <c:pt idx="3">
                  <c:v>Патентная система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113768.3</c:v>
                </c:pt>
                <c:pt idx="1">
                  <c:v>10012.4</c:v>
                </c:pt>
                <c:pt idx="2">
                  <c:v>4018</c:v>
                </c:pt>
                <c:pt idx="3">
                  <c:v>1867</c:v>
                </c:pt>
                <c:pt idx="4">
                  <c:v>2014.9</c:v>
                </c:pt>
                <c:pt idx="5">
                  <c:v>2709.4</c:v>
                </c:pt>
                <c:pt idx="6">
                  <c:v>41000</c:v>
                </c:pt>
                <c:pt idx="7">
                  <c:v>631.29999999999995</c:v>
                </c:pt>
                <c:pt idx="8">
                  <c:v>829.2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>
              <a:latin typeface="Century" panose="020406040505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94861177040936"/>
          <c:y val="0.16135555004601621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5-417F-9ABF-116522D2192B}"/>
                </c:ext>
              </c:extLst>
            </c:dLbl>
            <c:dLbl>
              <c:idx val="4"/>
              <c:layout>
                <c:manualLayout>
                  <c:x val="0.10902828978598338"/>
                  <c:y val="2.884936154967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5-417F-9ABF-116522D2192B}"/>
                </c:ext>
              </c:extLst>
            </c:dLbl>
            <c:dLbl>
              <c:idx val="5"/>
              <c:layout>
                <c:manualLayout>
                  <c:x val="6.4134288109401983E-3"/>
                  <c:y val="-3.297069891391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55-417F-9ABF-116522D2192B}"/>
                </c:ext>
              </c:extLst>
            </c:dLbl>
            <c:dLbl>
              <c:idx val="7"/>
              <c:layout>
                <c:manualLayout>
                  <c:x val="6.4134288109401983E-3"/>
                  <c:y val="-5.35773857351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5-417F-9ABF-116522D2192B}"/>
                </c:ext>
              </c:extLst>
            </c:dLbl>
            <c:dLbl>
              <c:idx val="8"/>
              <c:layout>
                <c:manualLayout>
                  <c:x val="-6.4071647236645353E-3"/>
                  <c:y val="6.594139782782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55-417F-9ABF-116522D21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Патентная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119125.9</c:v>
                </c:pt>
                <c:pt idx="1">
                  <c:v>10126</c:v>
                </c:pt>
                <c:pt idx="2">
                  <c:v>1937</c:v>
                </c:pt>
                <c:pt idx="3">
                  <c:v>3314.5</c:v>
                </c:pt>
                <c:pt idx="4">
                  <c:v>2215.3000000000002</c:v>
                </c:pt>
                <c:pt idx="5">
                  <c:v>2736.5</c:v>
                </c:pt>
                <c:pt idx="6">
                  <c:v>37000</c:v>
                </c:pt>
                <c:pt idx="7">
                  <c:v>632.29999999999995</c:v>
                </c:pt>
                <c:pt idx="8">
                  <c:v>835.7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2027 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694395713137816E-2"/>
          <c:y val="0.11064105078434419"/>
          <c:w val="0.89850384840960829"/>
          <c:h val="0.846907321314198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Lbls>
            <c:dLbl>
              <c:idx val="0"/>
              <c:layout>
                <c:manualLayout>
                  <c:x val="-0.10401265956204296"/>
                  <c:y val="8.0866790110564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3-4F38-A516-A00EBD7C73E2}"/>
                </c:ext>
              </c:extLst>
            </c:dLbl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4013042478484303"/>
                  <c:y val="1.475258326981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3.7099882958741018E-2"/>
                  <c:y val="-1.198179351862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0.12769834359489773"/>
                  <c:y val="-5.4648059168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07528879219E-2"/>
                  <c:y val="-3.01468743835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1.1616603323144974E-2"/>
                  <c:y val="-3.453593685692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Пвтентная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земли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127941</c:v>
                </c:pt>
                <c:pt idx="1">
                  <c:v>13123.9</c:v>
                </c:pt>
                <c:pt idx="2">
                  <c:v>2000</c:v>
                </c:pt>
                <c:pt idx="3">
                  <c:v>3494.4</c:v>
                </c:pt>
                <c:pt idx="4">
                  <c:v>2435.9</c:v>
                </c:pt>
                <c:pt idx="5">
                  <c:v>2763.9</c:v>
                </c:pt>
                <c:pt idx="6">
                  <c:v>34000</c:v>
                </c:pt>
                <c:pt idx="7">
                  <c:v>632.20000000000005</c:v>
                </c:pt>
                <c:pt idx="8">
                  <c:v>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 04.06.2023 №97-р « 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2025 год  и  на  плановый период 2026 и 2027 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AF97-D501-4E8F-B487-E1E425A86C7F}">
      <dsp:nvSpPr>
        <dsp:cNvPr id="0" name=""/>
        <dsp:cNvSpPr/>
      </dsp:nvSpPr>
      <dsp:spPr>
        <a:xfrm rot="5400000">
          <a:off x="-166991" y="306190"/>
          <a:ext cx="1113277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Составление проекта бюджета</a:t>
          </a:r>
          <a:endParaRPr lang="ru-RU" sz="800" b="1" kern="1200" dirty="0"/>
        </a:p>
      </dsp:txBody>
      <dsp:txXfrm rot="-5400000">
        <a:off x="1" y="528845"/>
        <a:ext cx="779294" cy="333983"/>
      </dsp:txXfrm>
    </dsp:sp>
    <dsp:sp modelId="{DD787254-3517-4B48-97CA-377FFF25BE7C}">
      <dsp:nvSpPr>
        <dsp:cNvPr id="0" name=""/>
        <dsp:cNvSpPr/>
      </dsp:nvSpPr>
      <dsp:spPr>
        <a:xfrm rot="5400000">
          <a:off x="3797152" y="-3017857"/>
          <a:ext cx="992314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 04.06.2023 №97-р « Об   установления сроков составления проекта бюджета 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2025 год  и  на  плановый период 2026 и 2027 годов»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48441"/>
        <a:ext cx="6979589" cy="895432"/>
      </dsp:txXfrm>
    </dsp:sp>
    <dsp:sp modelId="{7CCEC1E0-C576-4705-87E8-1A654E24BF17}">
      <dsp:nvSpPr>
        <dsp:cNvPr id="0" name=""/>
        <dsp:cNvSpPr/>
      </dsp:nvSpPr>
      <dsp:spPr>
        <a:xfrm rot="5400000">
          <a:off x="-362939" y="1485353"/>
          <a:ext cx="1505173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Рассмотрение проекта бюджета</a:t>
          </a:r>
          <a:endParaRPr lang="ru-RU" sz="800" b="1" kern="1200" dirty="0"/>
        </a:p>
      </dsp:txBody>
      <dsp:txXfrm rot="-5400000">
        <a:off x="1" y="1512060"/>
        <a:ext cx="779294" cy="725879"/>
      </dsp:txXfrm>
    </dsp:sp>
    <dsp:sp modelId="{8E919DF4-76AB-4C32-95B2-80C8731EA803}">
      <dsp:nvSpPr>
        <dsp:cNvPr id="0" name=""/>
        <dsp:cNvSpPr/>
      </dsp:nvSpPr>
      <dsp:spPr>
        <a:xfrm rot="5400000">
          <a:off x="3709347" y="-1833838"/>
          <a:ext cx="1167925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1153227"/>
        <a:ext cx="6971017" cy="1053899"/>
      </dsp:txXfrm>
    </dsp:sp>
    <dsp:sp modelId="{E19EDDB6-790B-4098-A432-C5407BF7C639}">
      <dsp:nvSpPr>
        <dsp:cNvPr id="0" name=""/>
        <dsp:cNvSpPr/>
      </dsp:nvSpPr>
      <dsp:spPr>
        <a:xfrm rot="5400000">
          <a:off x="-280473" y="2751799"/>
          <a:ext cx="1340241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Утверждение проекта бюджета</a:t>
          </a:r>
          <a:endParaRPr lang="ru-RU" sz="800" b="1" kern="1200" dirty="0"/>
        </a:p>
      </dsp:txBody>
      <dsp:txXfrm rot="-5400000">
        <a:off x="1" y="2860972"/>
        <a:ext cx="779294" cy="560947"/>
      </dsp:txXfrm>
    </dsp:sp>
    <dsp:sp modelId="{765D5221-F29E-4FE0-820A-38057485992B}">
      <dsp:nvSpPr>
        <dsp:cNvPr id="0" name=""/>
        <dsp:cNvSpPr/>
      </dsp:nvSpPr>
      <dsp:spPr>
        <a:xfrm rot="5400000">
          <a:off x="3832143" y="-567392"/>
          <a:ext cx="922332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2530481"/>
        <a:ext cx="6983005" cy="83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проекту решения сессии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районного Совета народных депутатов 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2025 год и плановый период 2026 и 2027 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2025 год и на плановый период 2026 и 2027годов 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21516"/>
              </p:ext>
            </p:extLst>
          </p:nvPr>
        </p:nvGraphicFramePr>
        <p:xfrm>
          <a:off x="4932040" y="1124744"/>
          <a:ext cx="3816425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669797,7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464575,4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475009,8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669797,7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464575,4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475009,8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08107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2025 год и плановый период 2026 и 2027 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16442123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66232858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132219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2025 год и плановый период 2026 и 2027 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96659549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669 797,7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176 850,5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492 947,2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в сумме 464 575,4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177 923,2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286 652,2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в сумме 475 009,8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187 232,3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287 777,5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49442"/>
              </p:ext>
            </p:extLst>
          </p:nvPr>
        </p:nvGraphicFramePr>
        <p:xfrm>
          <a:off x="395536" y="1824711"/>
          <a:ext cx="8496945" cy="477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0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5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45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20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года и прогноз на  2025 год и плановый период 2026 и 2027 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2025 к оценке 2024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2026к  прогнозу 2025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2027 к прогнозу 2026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133 983,3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131 680,6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136 718,7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148 995,2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0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102 037,9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113 768,3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119 125,9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127 941,0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9 979,3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10 126,0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13 123,9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18 289,9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4 018,0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3 314,5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3 494,9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1 821,1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1 937,0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1 832,6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2 014,9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2 215,3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2 435,9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6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45 169,9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41 204,5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38 237,1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2 530,4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2 555,7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2 581,3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2 607,1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259,1%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01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2 473,7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375363152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607960501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145 155,6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176 850,5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177 923,2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187 232,3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2024 год  и прогноз на 2025 год и плановый период 2026 и 2027  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2024-2026 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0433982"/>
              </p:ext>
            </p:extLst>
          </p:nvPr>
        </p:nvGraphicFramePr>
        <p:xfrm>
          <a:off x="0" y="2089135"/>
          <a:ext cx="338437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4902959"/>
              </p:ext>
            </p:extLst>
          </p:nvPr>
        </p:nvGraphicFramePr>
        <p:xfrm>
          <a:off x="4932040" y="1571612"/>
          <a:ext cx="3960440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55882178"/>
              </p:ext>
            </p:extLst>
          </p:nvPr>
        </p:nvGraphicFramePr>
        <p:xfrm>
          <a:off x="3131840" y="3429000"/>
          <a:ext cx="30963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2729309" y="1894365"/>
            <a:ext cx="2551133" cy="1199193"/>
          </a:xfrm>
          <a:prstGeom prst="notchedRightArrow">
            <a:avLst>
              <a:gd name="adj1" fmla="val 56919"/>
              <a:gd name="adj2" fmla="val 6502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2025 год – 176 850,5 тыс. руб.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98503" y="4103317"/>
            <a:ext cx="1608643" cy="1482735"/>
          </a:xfrm>
          <a:prstGeom prst="notchedRightArrow">
            <a:avLst>
              <a:gd name="adj1" fmla="val 66478"/>
              <a:gd name="adj2" fmla="val 3599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2026 год -</a:t>
            </a:r>
          </a:p>
          <a:p>
            <a:pPr algn="ctr"/>
            <a:r>
              <a:rPr lang="ru-RU" sz="1400">
                <a:solidFill>
                  <a:schemeClr val="tx1"/>
                </a:solidFill>
                <a:latin typeface="Century" panose="02040604050505020304" pitchFamily="18" charset="0"/>
              </a:rPr>
              <a:t>177 923,2 тыс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5818494" y="5152658"/>
            <a:ext cx="1506810" cy="1713476"/>
          </a:xfrm>
          <a:prstGeom prst="notchedRightArrow">
            <a:avLst>
              <a:gd name="adj1" fmla="val 55681"/>
              <a:gd name="adj2" fmla="val 2885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2027 год – 187 232,3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r>
              <a:rPr lang="ru-RU" sz="1800" dirty="0">
                <a:solidFill>
                  <a:srgbClr val="FFFFFF"/>
                </a:solidFill>
                <a:latin typeface="Tahoma" pitchFamily="32" charset="0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году составит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414798,6 тыс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руб. или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59,6%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2024 год и плановый период 2025-2026 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258605"/>
              </p:ext>
            </p:extLst>
          </p:nvPr>
        </p:nvGraphicFramePr>
        <p:xfrm>
          <a:off x="539552" y="1484784"/>
          <a:ext cx="8280919" cy="4482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332,3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53278,3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54915,2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60655,3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3991,4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3633,1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3633,1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20105,4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9912,2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14114,0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15341,3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2066,6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323112,9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309107,6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311856,6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49187,3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51639,5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45928,2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40564,0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42498,4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45486,3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48490,8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146014,2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203731,2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6346,1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621066,3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695549,7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495831,7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504545,8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2027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48144"/>
              </p:ext>
            </p:extLst>
          </p:nvPr>
        </p:nvGraphicFramePr>
        <p:xfrm>
          <a:off x="395536" y="1052736"/>
          <a:ext cx="7920881" cy="610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43 357,5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44 475,7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49008,1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1203,1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942,9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30 206,5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28 673,4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28673,4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10509,0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9773,3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9789,0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10 652,0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14 759,3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20 469,3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512491"/>
              </p:ext>
            </p:extLst>
          </p:nvPr>
        </p:nvGraphicFramePr>
        <p:xfrm>
          <a:off x="755576" y="1965008"/>
          <a:ext cx="8064895" cy="2421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4627,6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3588,1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3588,1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2025 год и плановый период 2026 и 2027 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2025 году, повышение качества и доступности муниципальных услуг.  Исполнение бюджета в 2025-2027 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2025 год и плановый период 2026 и 2027 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10918"/>
              </p:ext>
            </p:extLst>
          </p:nvPr>
        </p:nvGraphicFramePr>
        <p:xfrm>
          <a:off x="1115616" y="1412776"/>
          <a:ext cx="6699648" cy="499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9912,2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14114,0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15341,3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1733,0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7012,4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10126,0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13123,9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847,4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1935,6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26101"/>
              </p:ext>
            </p:extLst>
          </p:nvPr>
        </p:nvGraphicFramePr>
        <p:xfrm>
          <a:off x="1043609" y="1196758"/>
          <a:ext cx="7488831" cy="4911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323112,9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309107,6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311856,6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63246,3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61361,3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61206,1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199114,3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190283,5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189142,8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13240,5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12328,6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16401,0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47377,1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44999,6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44999,6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49187,3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51639,5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45928,2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49151,3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51603,5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45892,2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42498,4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45486,3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48490,8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1961,8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1961,8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1961,8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40496,6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43484,5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46489,0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203731,2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7978,6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7978,6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508633"/>
              </p:ext>
            </p:extLst>
          </p:nvPr>
        </p:nvGraphicFramePr>
        <p:xfrm>
          <a:off x="611560" y="2636912"/>
          <a:ext cx="7992888" cy="417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2023 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–311843,3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–299465,2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–298072,8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–17279,2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–16543,5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–16559,2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–362904,3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–171210,3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–175517,8</a:t>
            </a:r>
          </a:p>
          <a:p>
            <a:pPr lvl="0" algn="ctr"/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–3522,9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–8612,7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–14396,1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2025-2027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2025-2027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2025-2027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r>
              <a:rPr lang="ru-RU" sz="2400" dirty="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89430" y="1772814"/>
            <a:ext cx="7408862" cy="43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  <p:pic>
        <p:nvPicPr>
          <p:cNvPr id="8" name="Рисунок 7" descr="C:\Users\User\Documents\картинки бюджет для граждан\спасибо\depositphotos_75886945-stock-photo-social-network-teamwork-human-resourc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cuments\картинки бюджет для граждан\спасибо\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012"/>
            <a:ext cx="4968552" cy="3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r>
              <a:rPr lang="ru-RU" sz="240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r>
              <a:rPr lang="en-US" sz="2000">
                <a:solidFill>
                  <a:srgbClr val="22228B"/>
                </a:solidFill>
                <a:latin typeface="Times New Roman" pitchFamily="16" charset="0"/>
              </a:rPr>
              <a:t/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13960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93132"/>
              </p:ext>
            </p:extLst>
          </p:nvPr>
        </p:nvGraphicFramePr>
        <p:xfrm>
          <a:off x="467544" y="1124745"/>
          <a:ext cx="8496943" cy="53430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14170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13698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13528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13340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13273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13203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4219,5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6502,2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8555,4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10266,5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11806,4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12987,1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10732,8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10656,3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11225,5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11450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11660,6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11856,4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2227,9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3126,7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1800,0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34656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45883,0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55177,0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59823,0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64419,0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69192,0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41322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51375,0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64277,0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69667,0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75040,0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80593,0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1075,7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1171,2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1245,4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1439,1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1554,3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2025 И НА ПЛАНОВЫЙ ПЕРИОД 2026 и 2027 ГОДОВ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2512</Words>
  <Application>Microsoft Office PowerPoint</Application>
  <PresentationFormat>Экран (4:3)</PresentationFormat>
  <Paragraphs>743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2025 И НА ПЛАНОВЫЙ ПЕРИОД 2026 и 2027 ГОДОВ </vt:lpstr>
      <vt:lpstr>Основные характеристики бюджета Севского муниципального района на 2025 год и на плановый период 2026 и 2027годов годы (тыс.руб.)</vt:lpstr>
      <vt:lpstr>Структура доходов бюджета Севского муниципального района на 2025 год и плановый период 2026 и 2027 годов</vt:lpstr>
      <vt:lpstr>Структура доходной части бюджета Севского  муниципального района на 2025 год и плановый период 2026 и 2027 годов</vt:lpstr>
      <vt:lpstr>Структура налоговых и неналоговых доходов бюджета Севского муниципального района оценка на 2024 год  и прогноз на 2025 год и плановый период 2026 и 2027  годов (тыс. руб.)</vt:lpstr>
      <vt:lpstr> Структура налоговых и неналоговых доходов в 2024-2026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2024 год и плановый период 2025-2026 годов</vt:lpstr>
      <vt:lpstr>Расходы бюджета тыс. руб.</vt:lpstr>
      <vt:lpstr>Раздел «Общегосударственные расходы» (тыс.руб.)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user_1</cp:lastModifiedBy>
  <cp:revision>226</cp:revision>
  <cp:lastPrinted>2024-11-29T07:28:52Z</cp:lastPrinted>
  <dcterms:created xsi:type="dcterms:W3CDTF">1601-01-01T00:00:00Z</dcterms:created>
  <dcterms:modified xsi:type="dcterms:W3CDTF">2024-12-10T12:58:18Z</dcterms:modified>
</cp:coreProperties>
</file>